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0" r:id="rId1"/>
  </p:sldMasterIdLst>
  <p:sldIdLst>
    <p:sldId id="264" r:id="rId2"/>
    <p:sldId id="256" r:id="rId3"/>
    <p:sldId id="259" r:id="rId4"/>
    <p:sldId id="257" r:id="rId5"/>
    <p:sldId id="258" r:id="rId6"/>
    <p:sldId id="262" r:id="rId7"/>
    <p:sldId id="263" r:id="rId8"/>
    <p:sldId id="266" r:id="rId9"/>
    <p:sldId id="260" r:id="rId10"/>
    <p:sldId id="268"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0" d="100"/>
          <a:sy n="80" d="100"/>
        </p:scale>
        <p:origin x="37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6F4276B6-C153-4097-9C5B-DACDC09D3870}" type="datetimeFigureOut">
              <a:rPr lang="en-US" smtClean="0"/>
              <a:t>7/15/2020</a:t>
            </a:fld>
            <a:endParaRPr lang="en-US"/>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33DFAD71-4202-4401-ABB1-E03896D56C27}" type="slidenum">
              <a:rPr lang="en-US" smtClean="0"/>
              <a:t>‹#›</a:t>
            </a:fld>
            <a:endParaRPr lang="en-US"/>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74352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4276B6-C153-4097-9C5B-DACDC09D3870}" type="datetimeFigureOut">
              <a:rPr lang="en-US" smtClean="0"/>
              <a:t>7/15/2020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DFAD71-4202-4401-ABB1-E03896D56C27}" type="slidenum">
              <a:rPr lang="en-US" smtClean="0"/>
              <a:t>‹#›</a:t>
            </a:fld>
            <a:endParaRPr lang="en-US"/>
          </a:p>
        </p:txBody>
      </p:sp>
    </p:spTree>
    <p:extLst>
      <p:ext uri="{BB962C8B-B14F-4D97-AF65-F5344CB8AC3E}">
        <p14:creationId xmlns:p14="http://schemas.microsoft.com/office/powerpoint/2010/main" val="21759577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4276B6-C153-4097-9C5B-DACDC09D3870}" type="datetimeFigureOut">
              <a:rPr lang="en-US" smtClean="0"/>
              <a:t>7/15/2020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DFAD71-4202-4401-ABB1-E03896D56C27}" type="slidenum">
              <a:rPr lang="en-US" smtClean="0"/>
              <a:t>‹#›</a:t>
            </a:fld>
            <a:endParaRPr lang="en-US"/>
          </a:p>
        </p:txBody>
      </p:sp>
    </p:spTree>
    <p:extLst>
      <p:ext uri="{BB962C8B-B14F-4D97-AF65-F5344CB8AC3E}">
        <p14:creationId xmlns:p14="http://schemas.microsoft.com/office/powerpoint/2010/main" val="17933895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4276B6-C153-4097-9C5B-DACDC09D3870}" type="datetimeFigureOut">
              <a:rPr lang="en-US" smtClean="0"/>
              <a:t>7/15/2020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DFAD71-4202-4401-ABB1-E03896D56C27}" type="slidenum">
              <a:rPr lang="en-US" smtClean="0"/>
              <a:t>‹#›</a:t>
            </a:fld>
            <a:endParaRPr lang="en-US"/>
          </a:p>
        </p:txBody>
      </p:sp>
    </p:spTree>
    <p:extLst>
      <p:ext uri="{BB962C8B-B14F-4D97-AF65-F5344CB8AC3E}">
        <p14:creationId xmlns:p14="http://schemas.microsoft.com/office/powerpoint/2010/main" val="26958103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F4276B6-C153-4097-9C5B-DACDC09D3870}" type="datetimeFigureOut">
              <a:rPr lang="en-US" smtClean="0"/>
              <a:t>7/15/2020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DFAD71-4202-4401-ABB1-E03896D56C27}" type="slidenum">
              <a:rPr lang="en-US" smtClean="0"/>
              <a:t>‹#›</a:t>
            </a:fld>
            <a:endParaRPr lang="en-US"/>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42609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F4276B6-C153-4097-9C5B-DACDC09D3870}" type="datetimeFigureOut">
              <a:rPr lang="en-US" smtClean="0"/>
              <a:t>7/15/2020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DFAD71-4202-4401-ABB1-E03896D56C27}" type="slidenum">
              <a:rPr lang="en-US" smtClean="0"/>
              <a:t>‹#›</a:t>
            </a:fld>
            <a:endParaRPr lang="en-US"/>
          </a:p>
        </p:txBody>
      </p:sp>
    </p:spTree>
    <p:extLst>
      <p:ext uri="{BB962C8B-B14F-4D97-AF65-F5344CB8AC3E}">
        <p14:creationId xmlns:p14="http://schemas.microsoft.com/office/powerpoint/2010/main" val="39704274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F4276B6-C153-4097-9C5B-DACDC09D3870}" type="datetimeFigureOut">
              <a:rPr lang="en-US" smtClean="0"/>
              <a:t>7/15/2020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DFAD71-4202-4401-ABB1-E03896D56C27}" type="slidenum">
              <a:rPr lang="en-US" smtClean="0"/>
              <a:t>‹#›</a:t>
            </a:fld>
            <a:endParaRPr lang="en-US"/>
          </a:p>
        </p:txBody>
      </p:sp>
    </p:spTree>
    <p:extLst>
      <p:ext uri="{BB962C8B-B14F-4D97-AF65-F5344CB8AC3E}">
        <p14:creationId xmlns:p14="http://schemas.microsoft.com/office/powerpoint/2010/main" val="6149764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F4276B6-C153-4097-9C5B-DACDC09D3870}" type="datetimeFigureOut">
              <a:rPr lang="en-US" smtClean="0"/>
              <a:t>7/15/2020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DFAD71-4202-4401-ABB1-E03896D56C27}" type="slidenum">
              <a:rPr lang="en-US" smtClean="0"/>
              <a:t>‹#›</a:t>
            </a:fld>
            <a:endParaRPr lang="en-US"/>
          </a:p>
        </p:txBody>
      </p:sp>
    </p:spTree>
    <p:extLst>
      <p:ext uri="{BB962C8B-B14F-4D97-AF65-F5344CB8AC3E}">
        <p14:creationId xmlns:p14="http://schemas.microsoft.com/office/powerpoint/2010/main" val="42362275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4276B6-C153-4097-9C5B-DACDC09D3870}" type="datetimeFigureOut">
              <a:rPr lang="en-US" smtClean="0"/>
              <a:t>7/15/2020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DFAD71-4202-4401-ABB1-E03896D56C27}" type="slidenum">
              <a:rPr lang="en-US" smtClean="0"/>
              <a:t>‹#›</a:t>
            </a:fld>
            <a:endParaRPr lang="en-US"/>
          </a:p>
        </p:txBody>
      </p:sp>
    </p:spTree>
    <p:extLst>
      <p:ext uri="{BB962C8B-B14F-4D97-AF65-F5344CB8AC3E}">
        <p14:creationId xmlns:p14="http://schemas.microsoft.com/office/powerpoint/2010/main" val="38811314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F4276B6-C153-4097-9C5B-DACDC09D3870}" type="datetimeFigureOut">
              <a:rPr lang="en-US" smtClean="0"/>
              <a:t>7/15/2020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DFAD71-4202-4401-ABB1-E03896D56C27}" type="slidenum">
              <a:rPr lang="en-US" smtClean="0"/>
              <a:t>‹#›</a:t>
            </a:fld>
            <a:endParaRPr lang="en-US"/>
          </a:p>
        </p:txBody>
      </p:sp>
    </p:spTree>
    <p:extLst>
      <p:ext uri="{BB962C8B-B14F-4D97-AF65-F5344CB8AC3E}">
        <p14:creationId xmlns:p14="http://schemas.microsoft.com/office/powerpoint/2010/main" val="4374786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F4276B6-C153-4097-9C5B-DACDC09D3870}" type="datetimeFigureOut">
              <a:rPr lang="en-US" smtClean="0"/>
              <a:t>7/15/2020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DFAD71-4202-4401-ABB1-E03896D56C27}" type="slidenum">
              <a:rPr lang="en-US" smtClean="0"/>
              <a:t>‹#›</a:t>
            </a:fld>
            <a:endParaRPr lang="en-US"/>
          </a:p>
        </p:txBody>
      </p:sp>
    </p:spTree>
    <p:extLst>
      <p:ext uri="{BB962C8B-B14F-4D97-AF65-F5344CB8AC3E}">
        <p14:creationId xmlns:p14="http://schemas.microsoft.com/office/powerpoint/2010/main" val="2575075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6F4276B6-C153-4097-9C5B-DACDC09D3870}" type="datetimeFigureOut">
              <a:rPr lang="en-US" smtClean="0"/>
              <a:t>7/15/2020</a:t>
            </a:fld>
            <a:endParaRPr lang="en-US"/>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33DFAD71-4202-4401-ABB1-E03896D56C27}" type="slidenum">
              <a:rPr lang="en-US" smtClean="0"/>
              <a:t>‹#›</a:t>
            </a:fld>
            <a:endParaRPr lang="en-US"/>
          </a:p>
        </p:txBody>
      </p:sp>
    </p:spTree>
    <p:extLst>
      <p:ext uri="{BB962C8B-B14F-4D97-AF65-F5344CB8AC3E}">
        <p14:creationId xmlns:p14="http://schemas.microsoft.com/office/powerpoint/2010/main" val="3829623804"/>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hyperlink" Target="mailto:studentsolutions@untdallas.edu" TargetMode="External"/><Relationship Id="rId4" Type="http://schemas.openxmlformats.org/officeDocument/2006/relationships/hyperlink" Target="http://www.untdallas.edu/"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70811" y="2450432"/>
            <a:ext cx="9875520" cy="1356360"/>
          </a:xfrm>
        </p:spPr>
        <p:txBody>
          <a:bodyPr>
            <a:noAutofit/>
          </a:bodyPr>
          <a:lstStyle/>
          <a:p>
            <a:pPr algn="ctr"/>
            <a:r>
              <a:rPr lang="en-US" sz="16000" dirty="0"/>
              <a:t>WELCOME </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7125" y="563227"/>
            <a:ext cx="4857750" cy="942975"/>
          </a:xfrm>
          <a:prstGeom prst="rect">
            <a:avLst/>
          </a:prstGeom>
        </p:spPr>
      </p:pic>
      <p:pic>
        <p:nvPicPr>
          <p:cNvPr id="12" name="Audio 11">
            <a:hlinkClick r:id="" action="ppaction://media"/>
            <a:extLst>
              <a:ext uri="{FF2B5EF4-FFF2-40B4-BE49-F238E27FC236}">
                <a16:creationId xmlns:a16="http://schemas.microsoft.com/office/drawing/2014/main" xmlns="" id="{3044AF61-FA08-47EF-850C-5655548B04E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416417941"/>
      </p:ext>
    </p:extLst>
  </p:cSld>
  <p:clrMapOvr>
    <a:masterClrMapping/>
  </p:clrMapOvr>
  <mc:AlternateContent xmlns:mc="http://schemas.openxmlformats.org/markup-compatibility/2006" xmlns:p14="http://schemas.microsoft.com/office/powerpoint/2010/main">
    <mc:Choice Requires="p14">
      <p:transition spd="slow" p14:dur="2000" advTm="30766"/>
    </mc:Choice>
    <mc:Fallback xmlns="">
      <p:transition spd="slow" advTm="30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58240" y="3033756"/>
            <a:ext cx="9875520" cy="1356360"/>
          </a:xfrm>
        </p:spPr>
        <p:txBody>
          <a:bodyPr>
            <a:noAutofit/>
          </a:bodyPr>
          <a:lstStyle/>
          <a:p>
            <a:pPr algn="ctr"/>
            <a:r>
              <a:rPr lang="en-US" sz="16000" dirty="0"/>
              <a:t>Thanks for your time!</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7125" y="563227"/>
            <a:ext cx="4857750" cy="942975"/>
          </a:xfrm>
          <a:prstGeom prst="rect">
            <a:avLst/>
          </a:prstGeom>
        </p:spPr>
      </p:pic>
      <p:pic>
        <p:nvPicPr>
          <p:cNvPr id="12" name="Audio 11">
            <a:hlinkClick r:id="" action="ppaction://media"/>
            <a:extLst>
              <a:ext uri="{FF2B5EF4-FFF2-40B4-BE49-F238E27FC236}">
                <a16:creationId xmlns:a16="http://schemas.microsoft.com/office/drawing/2014/main" xmlns="" id="{3044AF61-FA08-47EF-850C-5655548B04E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930688830"/>
      </p:ext>
    </p:extLst>
  </p:cSld>
  <p:clrMapOvr>
    <a:masterClrMapping/>
  </p:clrMapOvr>
  <mc:AlternateContent xmlns:mc="http://schemas.openxmlformats.org/markup-compatibility/2006" xmlns:p14="http://schemas.microsoft.com/office/powerpoint/2010/main">
    <mc:Choice Requires="p14">
      <p:transition spd="slow" p14:dur="2000" advTm="30766"/>
    </mc:Choice>
    <mc:Fallback xmlns="">
      <p:transition spd="slow" advTm="30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
            </a:r>
            <a:br>
              <a:rPr lang="en-US" dirty="0"/>
            </a:br>
            <a:r>
              <a:rPr lang="en-US" dirty="0"/>
              <a:t>Student Solutions Center </a:t>
            </a:r>
          </a:p>
        </p:txBody>
      </p:sp>
      <p:sp>
        <p:nvSpPr>
          <p:cNvPr id="3" name="Subtitle 2"/>
          <p:cNvSpPr>
            <a:spLocks noGrp="1"/>
          </p:cNvSpPr>
          <p:nvPr>
            <p:ph type="subTitle" idx="1"/>
          </p:nvPr>
        </p:nvSpPr>
        <p:spPr/>
        <p:txBody>
          <a:bodyPr/>
          <a:lstStyle/>
          <a:p>
            <a:r>
              <a:rPr lang="en-US" sz="3200" dirty="0"/>
              <a:t>UNT Dallas</a:t>
            </a:r>
          </a:p>
          <a:p>
            <a:r>
              <a:rPr lang="en-US" sz="3200" dirty="0"/>
              <a:t>Located 1</a:t>
            </a:r>
            <a:r>
              <a:rPr lang="en-US" sz="3200" baseline="30000" dirty="0"/>
              <a:t>st</a:t>
            </a:r>
            <a:r>
              <a:rPr lang="en-US" sz="3200" dirty="0"/>
              <a:t> Floor - Student Center </a:t>
            </a:r>
          </a:p>
          <a:p>
            <a:endParaRPr lang="en-US" dirty="0"/>
          </a:p>
        </p:txBody>
      </p:sp>
      <p:pic>
        <p:nvPicPr>
          <p:cNvPr id="10" name="Audio 9">
            <a:hlinkClick r:id="" action="ppaction://media"/>
            <a:extLst>
              <a:ext uri="{FF2B5EF4-FFF2-40B4-BE49-F238E27FC236}">
                <a16:creationId xmlns:a16="http://schemas.microsoft.com/office/drawing/2014/main" xmlns="" id="{0B2B1952-9ED4-4582-ACB9-24ED6FD80FF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38837614"/>
      </p:ext>
    </p:extLst>
  </p:cSld>
  <p:clrMapOvr>
    <a:masterClrMapping/>
  </p:clrMapOvr>
  <mc:AlternateContent xmlns:mc="http://schemas.openxmlformats.org/markup-compatibility/2006" xmlns:p14="http://schemas.microsoft.com/office/powerpoint/2010/main">
    <mc:Choice Requires="p14">
      <p:transition spd="slow" p14:dur="2000" advTm="11003"/>
    </mc:Choice>
    <mc:Fallback xmlns="">
      <p:transition spd="slow" advTm="110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“Student Solutions Center”</a:t>
            </a:r>
          </a:p>
        </p:txBody>
      </p:sp>
      <p:sp>
        <p:nvSpPr>
          <p:cNvPr id="3" name="Content Placeholder 2"/>
          <p:cNvSpPr>
            <a:spLocks noGrp="1"/>
          </p:cNvSpPr>
          <p:nvPr>
            <p:ph idx="1"/>
          </p:nvPr>
        </p:nvSpPr>
        <p:spPr/>
        <p:txBody>
          <a:bodyPr>
            <a:normAutofit/>
          </a:bodyPr>
          <a:lstStyle/>
          <a:p>
            <a:r>
              <a:rPr lang="en-US" sz="2600" b="1" dirty="0"/>
              <a:t>We serve as the front counter for a few of our Enrollment departments. Those departments include:</a:t>
            </a:r>
          </a:p>
          <a:p>
            <a:pPr lvl="1"/>
            <a:r>
              <a:rPr lang="en-US" sz="2200" dirty="0"/>
              <a:t>Office of Financial Aid &amp; Scholarships </a:t>
            </a:r>
          </a:p>
          <a:p>
            <a:pPr lvl="1"/>
            <a:r>
              <a:rPr lang="en-US" sz="2200" dirty="0"/>
              <a:t>Office of Admissions </a:t>
            </a:r>
          </a:p>
          <a:p>
            <a:pPr lvl="1"/>
            <a:r>
              <a:rPr lang="en-US" sz="2200" dirty="0"/>
              <a:t>Office of Registrar</a:t>
            </a:r>
          </a:p>
          <a:p>
            <a:r>
              <a:rPr lang="en-US" sz="2600" b="1" dirty="0"/>
              <a:t>But wait… We don’t stop there!!! </a:t>
            </a:r>
          </a:p>
          <a:p>
            <a:pPr marL="274320" lvl="1" indent="0">
              <a:buNone/>
            </a:pPr>
            <a:r>
              <a:rPr lang="en-US" sz="2200" dirty="0"/>
              <a:t>We also serve as the one-stop shop (resource center) for obtaining general information. If you are looking for a solution and are unsure where to go. We are here to help lead you towards your solution</a:t>
            </a:r>
          </a:p>
          <a:p>
            <a:pPr lvl="1"/>
            <a:endParaRPr lang="en-US" dirty="0"/>
          </a:p>
        </p:txBody>
      </p:sp>
      <p:pic>
        <p:nvPicPr>
          <p:cNvPr id="16" name="Audio 15">
            <a:hlinkClick r:id="" action="ppaction://media"/>
            <a:extLst>
              <a:ext uri="{FF2B5EF4-FFF2-40B4-BE49-F238E27FC236}">
                <a16:creationId xmlns:a16="http://schemas.microsoft.com/office/drawing/2014/main" xmlns="" id="{3539F3E5-B8C3-49FF-B89B-DEDB51B785F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013611586"/>
      </p:ext>
    </p:extLst>
  </p:cSld>
  <p:clrMapOvr>
    <a:masterClrMapping/>
  </p:clrMapOvr>
  <mc:AlternateContent xmlns:mc="http://schemas.openxmlformats.org/markup-compatibility/2006" xmlns:p14="http://schemas.microsoft.com/office/powerpoint/2010/main">
    <mc:Choice Requires="p14">
      <p:transition spd="slow" p14:dur="2000" advTm="49060"/>
    </mc:Choice>
    <mc:Fallback xmlns="">
      <p:transition spd="slow" advTm="490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can you reach us?</a:t>
            </a:r>
          </a:p>
        </p:txBody>
      </p:sp>
      <p:sp>
        <p:nvSpPr>
          <p:cNvPr id="3" name="Content Placeholder 2"/>
          <p:cNvSpPr>
            <a:spLocks noGrp="1"/>
          </p:cNvSpPr>
          <p:nvPr>
            <p:ph idx="1"/>
          </p:nvPr>
        </p:nvSpPr>
        <p:spPr/>
        <p:txBody>
          <a:bodyPr>
            <a:normAutofit/>
          </a:bodyPr>
          <a:lstStyle/>
          <a:p>
            <a:r>
              <a:rPr lang="en-US" sz="2600" b="1" dirty="0"/>
              <a:t>As of today, we are also available Remotely </a:t>
            </a:r>
          </a:p>
          <a:p>
            <a:pPr lvl="1"/>
            <a:r>
              <a:rPr lang="en-US" sz="2200" dirty="0"/>
              <a:t>Chat box at the bottom left of our webpage (</a:t>
            </a:r>
            <a:r>
              <a:rPr lang="en-US" sz="2200" dirty="0">
                <a:hlinkClick r:id="rId4"/>
              </a:rPr>
              <a:t>www.untdallas.edu</a:t>
            </a:r>
            <a:r>
              <a:rPr lang="en-US" sz="2200" dirty="0"/>
              <a:t>)</a:t>
            </a:r>
          </a:p>
          <a:p>
            <a:pPr marL="548640" lvl="2" indent="0">
              <a:buNone/>
            </a:pPr>
            <a:r>
              <a:rPr lang="en-US" sz="2200" dirty="0"/>
              <a:t>- Live messenger that is active (Mon – Friday) from 8am -5pm</a:t>
            </a:r>
          </a:p>
          <a:p>
            <a:pPr lvl="1"/>
            <a:r>
              <a:rPr lang="en-US" sz="2200" dirty="0"/>
              <a:t>Email:  </a:t>
            </a:r>
            <a:r>
              <a:rPr lang="en-US" sz="2200" dirty="0">
                <a:hlinkClick r:id="rId5"/>
              </a:rPr>
              <a:t>studentsolutions@untdallas.edu</a:t>
            </a:r>
            <a:endParaRPr lang="en-US" sz="2200" dirty="0"/>
          </a:p>
          <a:p>
            <a:pPr lvl="1"/>
            <a:r>
              <a:rPr lang="en-US" sz="2200" dirty="0"/>
              <a:t>Virtual appointments in Microsoft Teams </a:t>
            </a:r>
          </a:p>
          <a:p>
            <a:pPr lvl="1"/>
            <a:r>
              <a:rPr lang="en-US" sz="2200" dirty="0"/>
              <a:t>Talk by phone, 972.338.1774</a:t>
            </a:r>
          </a:p>
          <a:p>
            <a:r>
              <a:rPr lang="en-US" sz="2600" b="1" dirty="0"/>
              <a:t>In-Person </a:t>
            </a:r>
          </a:p>
          <a:p>
            <a:pPr lvl="1"/>
            <a:r>
              <a:rPr lang="en-US" sz="2200" dirty="0"/>
              <a:t>We are located in the new Student Center on the 1st Floor on the West Wing</a:t>
            </a:r>
          </a:p>
          <a:p>
            <a:pPr lvl="1"/>
            <a:r>
              <a:rPr lang="en-US" sz="2200" dirty="0"/>
              <a:t>On the Opposite side of our Campus Starbucks </a:t>
            </a:r>
          </a:p>
          <a:p>
            <a:pPr marL="45720" indent="0">
              <a:buNone/>
            </a:pPr>
            <a:endParaRPr lang="en-US" dirty="0"/>
          </a:p>
        </p:txBody>
      </p:sp>
      <p:pic>
        <p:nvPicPr>
          <p:cNvPr id="7" name="Audio 6">
            <a:hlinkClick r:id="" action="ppaction://media"/>
            <a:extLst>
              <a:ext uri="{FF2B5EF4-FFF2-40B4-BE49-F238E27FC236}">
                <a16:creationId xmlns:a16="http://schemas.microsoft.com/office/drawing/2014/main" xmlns="" id="{F36E57E6-66BD-4D11-B178-706276A3DBE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563906988"/>
      </p:ext>
    </p:extLst>
  </p:cSld>
  <p:clrMapOvr>
    <a:masterClrMapping/>
  </p:clrMapOvr>
  <mc:AlternateContent xmlns:mc="http://schemas.openxmlformats.org/markup-compatibility/2006" xmlns:p14="http://schemas.microsoft.com/office/powerpoint/2010/main">
    <mc:Choice Requires="p14">
      <p:transition spd="slow" p14:dur="2000" advTm="140644"/>
    </mc:Choice>
    <mc:Fallback xmlns="">
      <p:transition spd="slow" advTm="1406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Financial Aid </a:t>
            </a:r>
          </a:p>
        </p:txBody>
      </p:sp>
      <p:sp>
        <p:nvSpPr>
          <p:cNvPr id="3" name="Content Placeholder 2"/>
          <p:cNvSpPr>
            <a:spLocks noGrp="1"/>
          </p:cNvSpPr>
          <p:nvPr>
            <p:ph idx="1"/>
          </p:nvPr>
        </p:nvSpPr>
        <p:spPr>
          <a:xfrm>
            <a:off x="1143000" y="2057400"/>
            <a:ext cx="9872871" cy="4205614"/>
          </a:xfrm>
        </p:spPr>
        <p:txBody>
          <a:bodyPr>
            <a:normAutofit fontScale="92500" lnSpcReduction="10000"/>
          </a:bodyPr>
          <a:lstStyle/>
          <a:p>
            <a:r>
              <a:rPr lang="en-US" sz="2600" b="1" dirty="0"/>
              <a:t>FAFSA/TASFA Assistance</a:t>
            </a:r>
          </a:p>
          <a:p>
            <a:pPr lvl="1"/>
            <a:r>
              <a:rPr lang="en-US" sz="2400" dirty="0"/>
              <a:t>Walk through for FAFSA/TASFA submissions, to clear up any confusion and/or provide clarifications for any questions/concerns</a:t>
            </a:r>
          </a:p>
          <a:p>
            <a:pPr lvl="1"/>
            <a:r>
              <a:rPr lang="en-US" sz="2400" dirty="0"/>
              <a:t>Computers and SSC specialist available to assist (in-person)  </a:t>
            </a:r>
          </a:p>
          <a:p>
            <a:r>
              <a:rPr lang="en-US" sz="2800" b="1" dirty="0"/>
              <a:t>Document Submission</a:t>
            </a:r>
          </a:p>
          <a:p>
            <a:pPr lvl="1"/>
            <a:r>
              <a:rPr lang="en-US" sz="2400" dirty="0"/>
              <a:t>Verification</a:t>
            </a:r>
          </a:p>
          <a:p>
            <a:pPr lvl="1"/>
            <a:r>
              <a:rPr lang="en-US" sz="2400" dirty="0"/>
              <a:t>Scholarship</a:t>
            </a:r>
          </a:p>
          <a:p>
            <a:pPr lvl="1"/>
            <a:r>
              <a:rPr lang="en-US" sz="2400" dirty="0"/>
              <a:t>Other requested docs.</a:t>
            </a:r>
          </a:p>
          <a:p>
            <a:r>
              <a:rPr lang="en-US" sz="2600" b="1" dirty="0"/>
              <a:t>General questions/concerns</a:t>
            </a:r>
          </a:p>
          <a:p>
            <a:pPr lvl="1"/>
            <a:r>
              <a:rPr lang="en-US" sz="2400" dirty="0"/>
              <a:t>Financial Aid comes with its fair share of concerns and we are here to help, as needed</a:t>
            </a:r>
          </a:p>
          <a:p>
            <a:endParaRPr lang="en-US" dirty="0"/>
          </a:p>
          <a:p>
            <a:pPr marL="0" indent="0">
              <a:buNone/>
            </a:pPr>
            <a:endParaRPr lang="en-US" dirty="0"/>
          </a:p>
          <a:p>
            <a:pPr marL="0" indent="0">
              <a:buNone/>
            </a:pPr>
            <a:endParaRPr lang="en-US" dirty="0"/>
          </a:p>
        </p:txBody>
      </p:sp>
      <p:pic>
        <p:nvPicPr>
          <p:cNvPr id="8" name="Audio 7">
            <a:hlinkClick r:id="" action="ppaction://media"/>
            <a:extLst>
              <a:ext uri="{FF2B5EF4-FFF2-40B4-BE49-F238E27FC236}">
                <a16:creationId xmlns:a16="http://schemas.microsoft.com/office/drawing/2014/main" xmlns="" id="{D5BB240E-5FBD-4C3E-905A-94958E62C39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255159215"/>
      </p:ext>
    </p:extLst>
  </p:cSld>
  <p:clrMapOvr>
    <a:masterClrMapping/>
  </p:clrMapOvr>
  <mc:AlternateContent xmlns:mc="http://schemas.openxmlformats.org/markup-compatibility/2006" xmlns:p14="http://schemas.microsoft.com/office/powerpoint/2010/main">
    <mc:Choice Requires="p14">
      <p:transition spd="slow" p14:dur="2000" advTm="106782"/>
    </mc:Choice>
    <mc:Fallback xmlns="">
      <p:transition spd="slow" advTm="1067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Office of Admissions</a:t>
            </a:r>
          </a:p>
        </p:txBody>
      </p:sp>
      <p:sp>
        <p:nvSpPr>
          <p:cNvPr id="3" name="Content Placeholder 2"/>
          <p:cNvSpPr>
            <a:spLocks noGrp="1"/>
          </p:cNvSpPr>
          <p:nvPr>
            <p:ph idx="1"/>
          </p:nvPr>
        </p:nvSpPr>
        <p:spPr/>
        <p:txBody>
          <a:bodyPr/>
          <a:lstStyle/>
          <a:p>
            <a:pPr marL="45720" indent="0">
              <a:buNone/>
            </a:pPr>
            <a:r>
              <a:rPr lang="en-US" sz="2600" b="1" dirty="0"/>
              <a:t>Admissions Process</a:t>
            </a:r>
          </a:p>
          <a:p>
            <a:pPr lvl="1"/>
            <a:r>
              <a:rPr lang="en-US" dirty="0"/>
              <a:t>Assistance with submitting new student applications through ApplyTexas.org </a:t>
            </a:r>
          </a:p>
          <a:p>
            <a:pPr lvl="1"/>
            <a:r>
              <a:rPr lang="en-US" dirty="0"/>
              <a:t>Campus Tour registration </a:t>
            </a:r>
          </a:p>
          <a:p>
            <a:pPr lvl="1"/>
            <a:r>
              <a:rPr lang="en-US" dirty="0"/>
              <a:t>Document submission –</a:t>
            </a:r>
          </a:p>
          <a:p>
            <a:pPr lvl="2"/>
            <a:r>
              <a:rPr lang="en-US" dirty="0"/>
              <a:t>Transcripts, Test Scores, Letters of Recommendation, Essays, Resumes, etc.</a:t>
            </a:r>
          </a:p>
          <a:p>
            <a:pPr lvl="1"/>
            <a:r>
              <a:rPr lang="en-US" dirty="0"/>
              <a:t>Application Updates </a:t>
            </a:r>
          </a:p>
          <a:p>
            <a:pPr lvl="1"/>
            <a:r>
              <a:rPr lang="en-US" dirty="0"/>
              <a:t>UNT Dallas Portal Activation</a:t>
            </a:r>
          </a:p>
          <a:p>
            <a:pPr lvl="1"/>
            <a:r>
              <a:rPr lang="en-US" dirty="0"/>
              <a:t>UNT Dallas Email setup</a:t>
            </a:r>
          </a:p>
          <a:p>
            <a:pPr lvl="1"/>
            <a:r>
              <a:rPr lang="en-US" dirty="0"/>
              <a:t>General Questions/Concerns</a:t>
            </a:r>
          </a:p>
          <a:p>
            <a:pPr lvl="1"/>
            <a:endParaRPr lang="en-US" dirty="0"/>
          </a:p>
          <a:p>
            <a:pPr marL="45720" indent="0">
              <a:buNone/>
            </a:pPr>
            <a:endParaRPr lang="en-US" dirty="0"/>
          </a:p>
          <a:p>
            <a:endParaRPr lang="en-US" dirty="0"/>
          </a:p>
        </p:txBody>
      </p:sp>
      <p:pic>
        <p:nvPicPr>
          <p:cNvPr id="4" name="Audio 3">
            <a:hlinkClick r:id="" action="ppaction://media"/>
            <a:extLst>
              <a:ext uri="{FF2B5EF4-FFF2-40B4-BE49-F238E27FC236}">
                <a16:creationId xmlns:a16="http://schemas.microsoft.com/office/drawing/2014/main" xmlns="" id="{719F8E79-9427-46E5-A11C-D14D956399A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614876627"/>
      </p:ext>
    </p:extLst>
  </p:cSld>
  <p:clrMapOvr>
    <a:masterClrMapping/>
  </p:clrMapOvr>
  <mc:AlternateContent xmlns:mc="http://schemas.openxmlformats.org/markup-compatibility/2006" xmlns:p14="http://schemas.microsoft.com/office/powerpoint/2010/main">
    <mc:Choice Requires="p14">
      <p:transition spd="slow" p14:dur="2000" advTm="89692"/>
    </mc:Choice>
    <mc:Fallback xmlns="">
      <p:transition spd="slow" advTm="896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Office of Registrar </a:t>
            </a:r>
          </a:p>
        </p:txBody>
      </p:sp>
      <p:sp>
        <p:nvSpPr>
          <p:cNvPr id="3" name="Content Placeholder 2"/>
          <p:cNvSpPr>
            <a:spLocks noGrp="1"/>
          </p:cNvSpPr>
          <p:nvPr>
            <p:ph idx="1"/>
          </p:nvPr>
        </p:nvSpPr>
        <p:spPr>
          <a:xfrm>
            <a:off x="1143000" y="2057400"/>
            <a:ext cx="9872871" cy="4054642"/>
          </a:xfrm>
        </p:spPr>
        <p:txBody>
          <a:bodyPr>
            <a:normAutofit/>
          </a:bodyPr>
          <a:lstStyle/>
          <a:p>
            <a:r>
              <a:rPr lang="en-US" sz="2400" b="1" dirty="0"/>
              <a:t>Document Submission</a:t>
            </a:r>
          </a:p>
          <a:p>
            <a:pPr lvl="1"/>
            <a:r>
              <a:rPr lang="en-US" dirty="0"/>
              <a:t>Records Change (Name, Residency, Address, etc.) </a:t>
            </a:r>
          </a:p>
          <a:p>
            <a:pPr lvl="1"/>
            <a:r>
              <a:rPr lang="en-US" dirty="0"/>
              <a:t>Change of Major </a:t>
            </a:r>
          </a:p>
          <a:p>
            <a:pPr lvl="1"/>
            <a:r>
              <a:rPr lang="en-US" dirty="0"/>
              <a:t>Add/Drop form submission </a:t>
            </a:r>
          </a:p>
          <a:p>
            <a:r>
              <a:rPr lang="en-US" sz="2600" b="1" dirty="0"/>
              <a:t>Graduation </a:t>
            </a:r>
          </a:p>
          <a:p>
            <a:pPr lvl="2"/>
            <a:r>
              <a:rPr lang="en-US" sz="2000" dirty="0"/>
              <a:t>Graduation RSVP cards</a:t>
            </a:r>
          </a:p>
          <a:p>
            <a:pPr lvl="2"/>
            <a:r>
              <a:rPr lang="en-US" sz="2000" dirty="0"/>
              <a:t>Online registration  </a:t>
            </a:r>
          </a:p>
          <a:p>
            <a:r>
              <a:rPr lang="en-US" sz="2600" b="1" dirty="0"/>
              <a:t>UNT Dallas Student Portal assistance </a:t>
            </a:r>
          </a:p>
          <a:p>
            <a:pPr lvl="2"/>
            <a:r>
              <a:rPr lang="en-US" sz="2000" dirty="0"/>
              <a:t>Ordering Official Transcript</a:t>
            </a:r>
          </a:p>
          <a:p>
            <a:pPr lvl="2"/>
            <a:r>
              <a:rPr lang="en-US" sz="2000" dirty="0"/>
              <a:t>Downloading unofficial transcript</a:t>
            </a:r>
          </a:p>
          <a:p>
            <a:pPr lvl="2"/>
            <a:endParaRPr lang="en-US" dirty="0"/>
          </a:p>
          <a:p>
            <a:pPr lvl="1"/>
            <a:endParaRPr lang="en-US" dirty="0"/>
          </a:p>
          <a:p>
            <a:pPr lvl="1"/>
            <a:endParaRPr lang="en-US" dirty="0"/>
          </a:p>
        </p:txBody>
      </p:sp>
      <p:pic>
        <p:nvPicPr>
          <p:cNvPr id="10" name="Audio 9">
            <a:hlinkClick r:id="" action="ppaction://media"/>
            <a:extLst>
              <a:ext uri="{FF2B5EF4-FFF2-40B4-BE49-F238E27FC236}">
                <a16:creationId xmlns:a16="http://schemas.microsoft.com/office/drawing/2014/main" xmlns="" id="{BB193AA3-59DF-4885-B906-39EA7CB4DC1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627233483"/>
      </p:ext>
    </p:extLst>
  </p:cSld>
  <p:clrMapOvr>
    <a:masterClrMapping/>
  </p:clrMapOvr>
  <mc:AlternateContent xmlns:mc="http://schemas.openxmlformats.org/markup-compatibility/2006" xmlns:p14="http://schemas.microsoft.com/office/powerpoint/2010/main">
    <mc:Choice Requires="p14">
      <p:transition spd="slow" p14:dur="2000" advTm="81512"/>
    </mc:Choice>
    <mc:Fallback xmlns="">
      <p:transition spd="slow" advTm="815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Resources </a:t>
            </a:r>
          </a:p>
        </p:txBody>
      </p:sp>
      <p:sp>
        <p:nvSpPr>
          <p:cNvPr id="3" name="Content Placeholder 2"/>
          <p:cNvSpPr>
            <a:spLocks noGrp="1"/>
          </p:cNvSpPr>
          <p:nvPr>
            <p:ph sz="half" idx="1"/>
          </p:nvPr>
        </p:nvSpPr>
        <p:spPr/>
        <p:txBody>
          <a:bodyPr>
            <a:normAutofit/>
          </a:bodyPr>
          <a:lstStyle/>
          <a:p>
            <a:r>
              <a:rPr lang="en-US" sz="2400" b="1" dirty="0" smtClean="0"/>
              <a:t>Enrollment </a:t>
            </a:r>
          </a:p>
          <a:p>
            <a:pPr lvl="1"/>
            <a:r>
              <a:rPr lang="en-US" dirty="0" smtClean="0"/>
              <a:t>Office of Academic Advising </a:t>
            </a:r>
          </a:p>
          <a:p>
            <a:pPr lvl="1"/>
            <a:r>
              <a:rPr lang="en-US" dirty="0" smtClean="0"/>
              <a:t>Student Success</a:t>
            </a:r>
          </a:p>
          <a:p>
            <a:r>
              <a:rPr lang="en-US" sz="2400" b="1" dirty="0" smtClean="0"/>
              <a:t>Academic </a:t>
            </a:r>
            <a:r>
              <a:rPr lang="en-US" sz="2400" b="1" dirty="0"/>
              <a:t>Affairs</a:t>
            </a:r>
          </a:p>
          <a:p>
            <a:pPr lvl="1"/>
            <a:r>
              <a:rPr lang="en-US" dirty="0"/>
              <a:t>Experiential Learning</a:t>
            </a:r>
          </a:p>
          <a:p>
            <a:pPr lvl="1"/>
            <a:r>
              <a:rPr lang="en-US" dirty="0"/>
              <a:t>Learning Commons</a:t>
            </a:r>
          </a:p>
          <a:p>
            <a:pPr lvl="1"/>
            <a:r>
              <a:rPr lang="en-US" dirty="0" smtClean="0"/>
              <a:t>Library</a:t>
            </a:r>
          </a:p>
          <a:p>
            <a:r>
              <a:rPr lang="en-US" sz="2400" b="1" dirty="0"/>
              <a:t>Student Affairs</a:t>
            </a:r>
          </a:p>
          <a:p>
            <a:pPr lvl="1"/>
            <a:r>
              <a:rPr lang="en-US" dirty="0"/>
              <a:t>Housing and Residence Life</a:t>
            </a:r>
          </a:p>
          <a:p>
            <a:pPr lvl="1"/>
            <a:r>
              <a:rPr lang="en-US" dirty="0"/>
              <a:t>Disability Services</a:t>
            </a:r>
          </a:p>
          <a:p>
            <a:pPr lvl="1"/>
            <a:endParaRPr lang="en-US" dirty="0"/>
          </a:p>
        </p:txBody>
      </p:sp>
      <p:sp>
        <p:nvSpPr>
          <p:cNvPr id="4" name="Content Placeholder 3"/>
          <p:cNvSpPr>
            <a:spLocks noGrp="1"/>
          </p:cNvSpPr>
          <p:nvPr>
            <p:ph sz="half" idx="2"/>
          </p:nvPr>
        </p:nvSpPr>
        <p:spPr/>
        <p:txBody>
          <a:bodyPr>
            <a:normAutofit/>
          </a:bodyPr>
          <a:lstStyle/>
          <a:p>
            <a:r>
              <a:rPr lang="en-US" sz="2400" b="1" dirty="0"/>
              <a:t>Student </a:t>
            </a:r>
            <a:r>
              <a:rPr lang="en-US" sz="2400" b="1" dirty="0" smtClean="0"/>
              <a:t>Affairs (cont.)</a:t>
            </a:r>
            <a:endParaRPr lang="en-US" sz="2400" dirty="0" smtClean="0"/>
          </a:p>
          <a:p>
            <a:pPr lvl="1"/>
            <a:r>
              <a:rPr lang="en-US" dirty="0" smtClean="0"/>
              <a:t>Career </a:t>
            </a:r>
            <a:r>
              <a:rPr lang="en-US" dirty="0"/>
              <a:t>Services</a:t>
            </a:r>
          </a:p>
          <a:p>
            <a:pPr lvl="1"/>
            <a:r>
              <a:rPr lang="en-US" dirty="0"/>
              <a:t>Counseling and </a:t>
            </a:r>
            <a:r>
              <a:rPr lang="en-US" dirty="0" smtClean="0"/>
              <a:t>Wellness</a:t>
            </a:r>
            <a:endParaRPr lang="en-US" sz="2400" b="1" dirty="0" smtClean="0"/>
          </a:p>
          <a:p>
            <a:r>
              <a:rPr lang="en-US" sz="2400" b="1" dirty="0" smtClean="0"/>
              <a:t>Student </a:t>
            </a:r>
            <a:r>
              <a:rPr lang="en-US" sz="2400" b="1" dirty="0"/>
              <a:t>Life</a:t>
            </a:r>
          </a:p>
          <a:p>
            <a:pPr lvl="1"/>
            <a:r>
              <a:rPr lang="en-US" dirty="0"/>
              <a:t>Student Involvement and Organizations</a:t>
            </a:r>
          </a:p>
          <a:p>
            <a:pPr lvl="1"/>
            <a:r>
              <a:rPr lang="en-US" dirty="0" smtClean="0"/>
              <a:t>Leadership and Multicultural Programs</a:t>
            </a:r>
          </a:p>
          <a:p>
            <a:pPr lvl="1"/>
            <a:r>
              <a:rPr lang="en-US" dirty="0"/>
              <a:t>Veterans Success</a:t>
            </a:r>
          </a:p>
          <a:p>
            <a:pPr lvl="1"/>
            <a:r>
              <a:rPr lang="en-US" dirty="0"/>
              <a:t>Student Government Association</a:t>
            </a:r>
          </a:p>
          <a:p>
            <a:pPr lvl="1"/>
            <a:r>
              <a:rPr lang="en-US" dirty="0"/>
              <a:t>Presidential </a:t>
            </a:r>
            <a:r>
              <a:rPr lang="en-US" dirty="0" smtClean="0"/>
              <a:t>Scholars</a:t>
            </a:r>
            <a:endParaRPr lang="en-US" dirty="0" smtClean="0"/>
          </a:p>
          <a:p>
            <a:pPr marL="0" indent="0">
              <a:buNone/>
            </a:pPr>
            <a:r>
              <a:rPr lang="en-US" sz="2400" b="1" dirty="0" smtClean="0"/>
              <a:t>The </a:t>
            </a:r>
            <a:r>
              <a:rPr lang="en-US" sz="2400" b="1" dirty="0"/>
              <a:t>list goes on and on! </a:t>
            </a:r>
          </a:p>
          <a:p>
            <a:endParaRPr lang="en-US" dirty="0"/>
          </a:p>
        </p:txBody>
      </p:sp>
      <p:pic>
        <p:nvPicPr>
          <p:cNvPr id="9" name="Audio 8">
            <a:hlinkClick r:id="" action="ppaction://media"/>
            <a:extLst>
              <a:ext uri="{FF2B5EF4-FFF2-40B4-BE49-F238E27FC236}">
                <a16:creationId xmlns:a16="http://schemas.microsoft.com/office/drawing/2014/main" xmlns="" id="{87217CDC-E616-497E-8D86-D927516AF03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924062427"/>
      </p:ext>
    </p:extLst>
  </p:cSld>
  <p:clrMapOvr>
    <a:masterClrMapping/>
  </p:clrMapOvr>
  <mc:AlternateContent xmlns:mc="http://schemas.openxmlformats.org/markup-compatibility/2006" xmlns:p14="http://schemas.microsoft.com/office/powerpoint/2010/main">
    <mc:Choice Requires="p14">
      <p:transition spd="slow" p14:dur="2000" advTm="44630"/>
    </mc:Choice>
    <mc:Fallback xmlns="">
      <p:transition spd="slow" advTm="446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stop by the Student Solutions Center?</a:t>
            </a:r>
          </a:p>
        </p:txBody>
      </p:sp>
      <p:sp>
        <p:nvSpPr>
          <p:cNvPr id="3" name="Content Placeholder 2"/>
          <p:cNvSpPr>
            <a:spLocks noGrp="1"/>
          </p:cNvSpPr>
          <p:nvPr>
            <p:ph idx="1"/>
          </p:nvPr>
        </p:nvSpPr>
        <p:spPr/>
        <p:txBody>
          <a:bodyPr/>
          <a:lstStyle/>
          <a:p>
            <a:r>
              <a:rPr lang="en-US" sz="2400" dirty="0">
                <a:latin typeface="+mj-lt"/>
              </a:rPr>
              <a:t>Sometimes college processes and procedures can lead into a bit of confusion. You may encounter a situation that forces you to feel as if you need help but, you don’t know where to begin. If you are unsure as to which department you need, what process you need to complete, and/or looking for a place to come and get clarification… The Student Solutions Center is  a perfect place for you!</a:t>
            </a:r>
          </a:p>
          <a:p>
            <a:endParaRPr lang="en-US" sz="2400" dirty="0">
              <a:latin typeface="+mj-lt"/>
            </a:endParaRPr>
          </a:p>
          <a:p>
            <a:pPr marL="45720" indent="0" algn="ctr">
              <a:buNone/>
            </a:pPr>
            <a:r>
              <a:rPr lang="en-US" sz="2600" b="1" dirty="0">
                <a:latin typeface="+mj-lt"/>
              </a:rPr>
              <a:t>When in doubt, we are here to help you out! </a:t>
            </a:r>
            <a:endParaRPr lang="en-US" sz="2600" b="1" dirty="0" smtClean="0">
              <a:latin typeface="+mj-lt"/>
            </a:endParaRPr>
          </a:p>
          <a:p>
            <a:pPr marL="45720" indent="0" algn="ctr">
              <a:buNone/>
            </a:pPr>
            <a:r>
              <a:rPr lang="en-US" sz="2600" b="1" dirty="0" smtClean="0">
                <a:latin typeface="+mj-lt"/>
              </a:rPr>
              <a:t>- Student Solutions Center (UNT Dallas) </a:t>
            </a:r>
            <a:endParaRPr lang="en-US" sz="2600" b="1" dirty="0">
              <a:latin typeface="+mj-lt"/>
            </a:endParaRPr>
          </a:p>
          <a:p>
            <a:endParaRPr lang="en-US" dirty="0"/>
          </a:p>
        </p:txBody>
      </p:sp>
      <p:pic>
        <p:nvPicPr>
          <p:cNvPr id="4" name="Audio 3">
            <a:hlinkClick r:id="" action="ppaction://media"/>
            <a:extLst>
              <a:ext uri="{FF2B5EF4-FFF2-40B4-BE49-F238E27FC236}">
                <a16:creationId xmlns:a16="http://schemas.microsoft.com/office/drawing/2014/main" xmlns="" id="{B7134A1B-65A9-4DF4-82ED-F08461C6493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938504450"/>
      </p:ext>
    </p:extLst>
  </p:cSld>
  <p:clrMapOvr>
    <a:masterClrMapping/>
  </p:clrMapOvr>
  <mc:AlternateContent xmlns:mc="http://schemas.openxmlformats.org/markup-compatibility/2006" xmlns:p14="http://schemas.microsoft.com/office/powerpoint/2010/main">
    <mc:Choice Requires="p14">
      <p:transition spd="slow" p14:dur="2000" advTm="50275"/>
    </mc:Choice>
    <mc:Fallback xmlns="">
      <p:transition spd="slow" advTm="502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Basis">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docProps/app.xml><?xml version="1.0" encoding="utf-8"?>
<Properties xmlns="http://schemas.openxmlformats.org/officeDocument/2006/extended-properties" xmlns:vt="http://schemas.openxmlformats.org/officeDocument/2006/docPropsVTypes">
  <Template>TM03457444[[fn=Basis]]</Template>
  <TotalTime>2841</TotalTime>
  <Words>451</Words>
  <Application>Microsoft Office PowerPoint</Application>
  <PresentationFormat>Widescreen</PresentationFormat>
  <Paragraphs>82</Paragraphs>
  <Slides>10</Slides>
  <Notes>0</Notes>
  <HiddenSlides>0</HiddenSlides>
  <MMClips>10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Calibri</vt:lpstr>
      <vt:lpstr>Cambria</vt:lpstr>
      <vt:lpstr>Corbel</vt:lpstr>
      <vt:lpstr>Basis</vt:lpstr>
      <vt:lpstr>WELCOME </vt:lpstr>
      <vt:lpstr> Student Solutions Center </vt:lpstr>
      <vt:lpstr>What is the “Student Solutions Center”</vt:lpstr>
      <vt:lpstr>How can you reach us?</vt:lpstr>
      <vt:lpstr>Financial Aid </vt:lpstr>
      <vt:lpstr>Office of Admissions</vt:lpstr>
      <vt:lpstr>Office of Registrar </vt:lpstr>
      <vt:lpstr>Additional Resources </vt:lpstr>
      <vt:lpstr>Why stop by the Student Solutions Center?</vt:lpstr>
      <vt:lpstr>Thanks for your time!</vt:lpstr>
    </vt:vector>
  </TitlesOfParts>
  <Company>University of North Texas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UNT Dallas</dc:title>
  <dc:creator>Vaughns, Talmadge</dc:creator>
  <cp:lastModifiedBy>Vaughns, Talmadge</cp:lastModifiedBy>
  <cp:revision>26</cp:revision>
  <dcterms:created xsi:type="dcterms:W3CDTF">2020-07-13T19:03:16Z</dcterms:created>
  <dcterms:modified xsi:type="dcterms:W3CDTF">2020-07-15T19:14:53Z</dcterms:modified>
</cp:coreProperties>
</file>